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8"/>
  </p:notesMasterIdLst>
  <p:sldIdLst>
    <p:sldId id="296" r:id="rId2"/>
    <p:sldId id="293" r:id="rId3"/>
    <p:sldId id="257" r:id="rId4"/>
    <p:sldId id="258" r:id="rId5"/>
    <p:sldId id="261" r:id="rId6"/>
    <p:sldId id="275" r:id="rId7"/>
    <p:sldId id="267" r:id="rId8"/>
    <p:sldId id="266" r:id="rId9"/>
    <p:sldId id="265" r:id="rId10"/>
    <p:sldId id="260" r:id="rId11"/>
    <p:sldId id="268" r:id="rId12"/>
    <p:sldId id="269" r:id="rId13"/>
    <p:sldId id="270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97" r:id="rId22"/>
    <p:sldId id="298" r:id="rId23"/>
    <p:sldId id="282" r:id="rId24"/>
    <p:sldId id="283" r:id="rId25"/>
    <p:sldId id="291" r:id="rId26"/>
    <p:sldId id="295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D4F6EC-1369-4D59-8EEA-ACC2A929D1B0}" type="datetimeFigureOut">
              <a:rPr lang="ar-IQ" smtClean="0"/>
              <a:pPr/>
              <a:t>07/03/1445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EB8F90-0A9E-40BF-92C8-35EEB2D2AC5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02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6BB4E-432C-499C-8C65-C2EBFBF750F4}" type="slidenum">
              <a:rPr lang="en-US"/>
              <a:pPr/>
              <a:t>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5698-8FEC-42D5-9BD2-E9872A1C76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B8F90-0A9E-40BF-92C8-35EEB2D2AC52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868143-EB74-4293-968A-EF8852FA8328}" type="datetime8">
              <a:rPr lang="ar-IQ" smtClean="0"/>
              <a:pPr/>
              <a:t>21 أيلول، 23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E1B8A3-550A-4151-A58A-C1F99BEB717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 </a:t>
            </a:r>
            <a:r>
              <a:rPr lang="en-US" sz="3100" u="sng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rhrumatological</a:t>
            </a: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lectures  schedule for 5</a:t>
            </a:r>
            <a:r>
              <a:rPr lang="en-US" sz="3100" u="sng" baseline="30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3100" u="sng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year </a:t>
            </a:r>
            <a:r>
              <a:rPr lang="en-US" sz="3100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2023-2024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3176232"/>
              </p:ext>
            </p:extLst>
          </p:nvPr>
        </p:nvGraphicFramePr>
        <p:xfrm>
          <a:off x="467544" y="1268762"/>
          <a:ext cx="8136904" cy="511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647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8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47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0538" y="1674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89" y="1340768"/>
            <a:ext cx="68675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3200" b="1" dirty="0" smtClean="0">
                <a:solidFill>
                  <a:schemeClr val="tx1"/>
                </a:solidFill>
              </a:rPr>
              <a:t>Approach to the Patient with Joint Symptoms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357298"/>
            <a:ext cx="8243918" cy="528641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u="sng" dirty="0" smtClean="0"/>
              <a:t>Clinical Presentation</a:t>
            </a:r>
          </a:p>
          <a:p>
            <a:pPr algn="l" rtl="0">
              <a:buNone/>
            </a:pPr>
            <a:r>
              <a:rPr lang="en-US" sz="2800" dirty="0" smtClean="0"/>
              <a:t> A careful history and detailed physical examination</a:t>
            </a:r>
          </a:p>
          <a:p>
            <a:pPr algn="l" rtl="0">
              <a:buNone/>
            </a:pPr>
            <a:r>
              <a:rPr lang="en-US" sz="2800" dirty="0" smtClean="0"/>
              <a:t>  should be directed at answering the following five key diagnostic questions:</a:t>
            </a:r>
          </a:p>
          <a:p>
            <a:pPr algn="l" rtl="0">
              <a:buClr>
                <a:srgbClr val="0070C0"/>
              </a:buClr>
              <a:buFont typeface="Perpetua" pitchFamily="18" charset="0"/>
              <a:buChar char="*"/>
            </a:pPr>
            <a:r>
              <a:rPr lang="en-US" sz="2800" dirty="0" smtClean="0"/>
              <a:t> Is the process truly </a:t>
            </a:r>
            <a:r>
              <a:rPr lang="en-US" sz="3600" dirty="0" err="1" smtClean="0"/>
              <a:t>articular</a:t>
            </a:r>
            <a:r>
              <a:rPr lang="en-US" sz="2800" b="1" dirty="0" smtClean="0"/>
              <a:t>?</a:t>
            </a:r>
          </a:p>
          <a:p>
            <a:pPr algn="l" rtl="0">
              <a:buClr>
                <a:srgbClr val="0070C0"/>
              </a:buClr>
              <a:buFont typeface="Perpetua" pitchFamily="18" charset="0"/>
              <a:buChar char="*"/>
            </a:pPr>
            <a:r>
              <a:rPr lang="en-US" sz="2800" dirty="0" smtClean="0"/>
              <a:t> Is the process </a:t>
            </a:r>
            <a:r>
              <a:rPr lang="en-US" dirty="0" smtClean="0"/>
              <a:t>inflammatory or mechanical</a:t>
            </a:r>
            <a:r>
              <a:rPr lang="en-US" sz="2800" b="1" dirty="0" smtClean="0"/>
              <a:t>?</a:t>
            </a:r>
          </a:p>
          <a:p>
            <a:pPr algn="l" rtl="0">
              <a:buClr>
                <a:srgbClr val="0070C0"/>
              </a:buClr>
              <a:buFont typeface="Perpetua" pitchFamily="18" charset="0"/>
              <a:buChar char="*"/>
            </a:pPr>
            <a:r>
              <a:rPr lang="en-US" sz="2800" dirty="0" smtClean="0"/>
              <a:t> What is the pattern of joint involvement?</a:t>
            </a:r>
          </a:p>
          <a:p>
            <a:pPr algn="l" rtl="0">
              <a:buClr>
                <a:srgbClr val="0070C0"/>
              </a:buClr>
              <a:buFont typeface="Perpetua" pitchFamily="18" charset="0"/>
              <a:buChar char="*"/>
            </a:pPr>
            <a:r>
              <a:rPr lang="en-US" sz="2800" dirty="0" smtClean="0"/>
              <a:t> Are there </a:t>
            </a:r>
            <a:r>
              <a:rPr lang="en-US" sz="3600" dirty="0" smtClean="0"/>
              <a:t>extra-</a:t>
            </a:r>
            <a:r>
              <a:rPr lang="en-US" sz="3600" dirty="0" err="1" smtClean="0"/>
              <a:t>articular</a:t>
            </a:r>
            <a:r>
              <a:rPr lang="en-US" sz="3600" dirty="0" smtClean="0"/>
              <a:t> manifestations</a:t>
            </a:r>
            <a:r>
              <a:rPr lang="en-US" sz="2800" b="1" dirty="0" smtClean="0"/>
              <a:t>?</a:t>
            </a:r>
          </a:p>
          <a:p>
            <a:pPr algn="l" rtl="0">
              <a:buClr>
                <a:srgbClr val="0070C0"/>
              </a:buClr>
              <a:buFont typeface="Perpetua" pitchFamily="18" charset="0"/>
              <a:buChar char="*"/>
            </a:pPr>
            <a:r>
              <a:rPr lang="en-US" sz="2800" dirty="0" smtClean="0"/>
              <a:t> Who is the </a:t>
            </a:r>
            <a:r>
              <a:rPr lang="en-US" sz="3600" dirty="0" smtClean="0"/>
              <a:t>host</a:t>
            </a:r>
            <a:r>
              <a:rPr lang="en-US" sz="2800" b="1" dirty="0" smtClean="0"/>
              <a:t>?</a:t>
            </a:r>
          </a:p>
          <a:p>
            <a:pPr algn="l" rtl="0"/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Features that suggest an </a:t>
            </a:r>
            <a:r>
              <a:rPr lang="en-US" sz="3600" dirty="0" err="1" smtClean="0">
                <a:solidFill>
                  <a:srgbClr val="002060"/>
                </a:solidFill>
              </a:rPr>
              <a:t>articular</a:t>
            </a:r>
            <a:r>
              <a:rPr lang="en-US" sz="3600" dirty="0" smtClean="0">
                <a:solidFill>
                  <a:srgbClr val="002060"/>
                </a:solidFill>
              </a:rPr>
              <a:t> process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857364"/>
            <a:ext cx="7772400" cy="4238636"/>
          </a:xfrm>
        </p:spPr>
        <p:txBody>
          <a:bodyPr/>
          <a:lstStyle/>
          <a:p>
            <a:pPr algn="l" rtl="0">
              <a:buClr>
                <a:srgbClr val="0070C0"/>
              </a:buClr>
            </a:pPr>
            <a:r>
              <a:rPr lang="en-US" dirty="0" smtClean="0"/>
              <a:t> </a:t>
            </a:r>
            <a:r>
              <a:rPr lang="en-US" sz="2800" dirty="0" smtClean="0"/>
              <a:t>Symptoms (pain) localized to the joint(s)</a:t>
            </a:r>
          </a:p>
          <a:p>
            <a:pPr algn="l" rtl="0">
              <a:buClr>
                <a:srgbClr val="0070C0"/>
              </a:buClr>
            </a:pPr>
            <a:r>
              <a:rPr lang="en-US" sz="2800" dirty="0" smtClean="0"/>
              <a:t> Physical findings (swelling, </a:t>
            </a:r>
            <a:r>
              <a:rPr lang="en-US" sz="2800" dirty="0" err="1" smtClean="0"/>
              <a:t>erythema</a:t>
            </a:r>
            <a:r>
              <a:rPr lang="en-US" sz="2800" dirty="0" smtClean="0"/>
              <a:t>, heat, or tenderness)</a:t>
            </a:r>
          </a:p>
          <a:p>
            <a:pPr algn="l" rtl="0">
              <a:buClr>
                <a:srgbClr val="0070C0"/>
              </a:buClr>
            </a:pPr>
            <a:r>
              <a:rPr lang="en-US" sz="2800" dirty="0" smtClean="0"/>
              <a:t> Joint range of motion is painful</a:t>
            </a:r>
          </a:p>
          <a:p>
            <a:pPr algn="l" rtl="0">
              <a:buClr>
                <a:srgbClr val="0070C0"/>
              </a:buClr>
            </a:pPr>
            <a:r>
              <a:rPr lang="en-US" sz="2800" dirty="0" smtClean="0"/>
              <a:t> Joint range of motion is restricted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462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Features that suggest an inflammatory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285860"/>
            <a:ext cx="7772400" cy="5429288"/>
          </a:xfrm>
        </p:spPr>
        <p:txBody>
          <a:bodyPr/>
          <a:lstStyle/>
          <a:p>
            <a:pPr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2800" dirty="0" smtClean="0"/>
              <a:t>Morning stiffness longer than 60 minutes (versus</a:t>
            </a:r>
          </a:p>
          <a:p>
            <a:pPr marL="0" indent="0" algn="l" rtl="0">
              <a:buClr>
                <a:srgbClr val="00B0F0"/>
              </a:buClr>
              <a:buNone/>
            </a:pPr>
            <a:r>
              <a:rPr lang="en-US" sz="2800" dirty="0" smtClean="0"/>
              <a:t>    worsening in the evening in mechanical processes)</a:t>
            </a:r>
          </a:p>
          <a:p>
            <a:pPr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2800" dirty="0" smtClean="0"/>
              <a:t> Gel phenomenon (stiffness after prolonged inactivity)</a:t>
            </a:r>
          </a:p>
          <a:p>
            <a:pPr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2800" dirty="0" smtClean="0"/>
              <a:t> Symptoms improve with use (versus worsening with use in mechanical processes)</a:t>
            </a:r>
          </a:p>
          <a:p>
            <a:pPr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en-US" sz="2800" dirty="0" smtClean="0"/>
              <a:t>Joint swelling, </a:t>
            </a:r>
            <a:r>
              <a:rPr lang="en-US" sz="2800" dirty="0" err="1" smtClean="0"/>
              <a:t>erythema</a:t>
            </a:r>
            <a:r>
              <a:rPr lang="en-US" sz="2800" dirty="0" smtClean="0"/>
              <a:t>, heat, or tenderness</a:t>
            </a:r>
          </a:p>
          <a:p>
            <a:pPr algn="l" rtl="0">
              <a:buClr>
                <a:srgbClr val="00B0F0"/>
              </a:buClr>
              <a:buFont typeface="Calibri" pitchFamily="34" charset="0"/>
              <a:buChar char="●"/>
            </a:pPr>
            <a:r>
              <a:rPr lang="fr-FR" sz="2800" dirty="0" smtClean="0"/>
              <a:t> Active </a:t>
            </a:r>
            <a:r>
              <a:rPr lang="fr-FR" sz="2800" dirty="0" err="1" smtClean="0"/>
              <a:t>constitutional</a:t>
            </a:r>
            <a:r>
              <a:rPr lang="fr-FR" sz="2800" dirty="0" smtClean="0"/>
              <a:t> manifestations (e.g., </a:t>
            </a:r>
            <a:r>
              <a:rPr lang="fr-FR" sz="2800" dirty="0" err="1" smtClean="0"/>
              <a:t>fever</a:t>
            </a:r>
            <a:r>
              <a:rPr lang="fr-FR" sz="2800" dirty="0" smtClean="0"/>
              <a:t>, malaise, </a:t>
            </a:r>
            <a:r>
              <a:rPr lang="en-US" sz="2800" dirty="0" smtClean="0"/>
              <a:t>anorexia or weight loss)</a:t>
            </a:r>
          </a:p>
          <a:p>
            <a:pPr algn="l" rtl="0"/>
            <a:endParaRPr lang="en-US" sz="2800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3200" dirty="0" smtClean="0">
                <a:solidFill>
                  <a:srgbClr val="002060"/>
                </a:solidFill>
              </a:rPr>
              <a:t>Relevant patterns of joint involvement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285860"/>
            <a:ext cx="7772400" cy="4810140"/>
          </a:xfrm>
        </p:spPr>
        <p:txBody>
          <a:bodyPr/>
          <a:lstStyle/>
          <a:p>
            <a:pPr algn="l" rtl="0">
              <a:buClr>
                <a:srgbClr val="00B0F0"/>
              </a:buClr>
              <a:buSzPct val="100000"/>
              <a:buFont typeface="Perpetua" pitchFamily="18" charset="0"/>
              <a:buChar char="*"/>
            </a:pPr>
            <a:r>
              <a:rPr lang="en-US" sz="1600" dirty="0" smtClean="0"/>
              <a:t> </a:t>
            </a:r>
            <a:r>
              <a:rPr lang="en-US" sz="2800" dirty="0" smtClean="0"/>
              <a:t>Acute onset (e.g., microcrystalline) versus </a:t>
            </a:r>
            <a:r>
              <a:rPr lang="en-US" sz="2800" dirty="0" smtClean="0"/>
              <a:t>insidious </a:t>
            </a:r>
            <a:r>
              <a:rPr lang="en-US" sz="2800" dirty="0" smtClean="0"/>
              <a:t>onset (e.g., osteoarthritis ) Episodic (e.g., microcrystalline) versus migratory (e.g., disseminated </a:t>
            </a:r>
            <a:r>
              <a:rPr lang="en-US" sz="2800" dirty="0" err="1" smtClean="0"/>
              <a:t>gonococcal</a:t>
            </a:r>
            <a:r>
              <a:rPr lang="en-US" sz="2800" dirty="0" smtClean="0"/>
              <a:t> infection and acute rheumatic fever) versus additive (e.g., rheumatoid arthritis )</a:t>
            </a:r>
          </a:p>
          <a:p>
            <a:pPr algn="l" rtl="0"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 smtClean="0"/>
              <a:t> </a:t>
            </a:r>
            <a:r>
              <a:rPr lang="en-US" sz="2800" dirty="0" err="1" smtClean="0"/>
              <a:t>Monoarticular</a:t>
            </a:r>
            <a:r>
              <a:rPr lang="en-US" sz="2800" dirty="0" smtClean="0"/>
              <a:t> (e.g., microcrystalline and septic)</a:t>
            </a:r>
          </a:p>
          <a:p>
            <a:pPr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 smtClean="0"/>
              <a:t>versus </a:t>
            </a:r>
            <a:r>
              <a:rPr lang="en-US" sz="2800" dirty="0" err="1" smtClean="0"/>
              <a:t>oligoarticular</a:t>
            </a:r>
            <a:r>
              <a:rPr lang="en-US" sz="2800" dirty="0" smtClean="0"/>
              <a:t> (</a:t>
            </a:r>
            <a:r>
              <a:rPr lang="en-US" sz="2800" dirty="0" err="1" smtClean="0"/>
              <a:t>e.g.,Peripheral</a:t>
            </a:r>
            <a:r>
              <a:rPr lang="en-US" sz="2800" dirty="0" smtClean="0"/>
              <a:t> SPA) versus </a:t>
            </a:r>
            <a:r>
              <a:rPr lang="en-US" sz="2800" dirty="0" err="1" smtClean="0"/>
              <a:t>polyarticular</a:t>
            </a:r>
            <a:r>
              <a:rPr lang="en-US" sz="2800" dirty="0" smtClean="0"/>
              <a:t> (e.g., RA)</a:t>
            </a:r>
          </a:p>
          <a:p>
            <a:pPr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 smtClean="0"/>
              <a:t> Symmetrical (e.g., RA) versus asymmetrical e.g</a:t>
            </a:r>
            <a:r>
              <a:rPr lang="en-US" sz="2800" dirty="0"/>
              <a:t>., Peripheral SPA</a:t>
            </a:r>
            <a:endParaRPr lang="en-US" sz="2800" dirty="0" smtClean="0"/>
          </a:p>
          <a:p>
            <a:pPr>
              <a:buClr>
                <a:srgbClr val="00B0F0"/>
              </a:buClr>
              <a:buFont typeface="Calibri" pitchFamily="34" charset="0"/>
              <a:buChar char="⃝"/>
            </a:pP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sz="3600" dirty="0" smtClean="0">
                <a:solidFill>
                  <a:srgbClr val="0070C0"/>
                </a:solidFill>
              </a:rPr>
              <a:t>Relevant extra-</a:t>
            </a:r>
            <a:r>
              <a:rPr lang="en-US" sz="3600" dirty="0" err="1" smtClean="0">
                <a:solidFill>
                  <a:srgbClr val="0070C0"/>
                </a:solidFill>
              </a:rPr>
              <a:t>articular</a:t>
            </a:r>
            <a:r>
              <a:rPr lang="en-US" sz="3600" dirty="0" smtClean="0">
                <a:solidFill>
                  <a:srgbClr val="0070C0"/>
                </a:solidFill>
              </a:rPr>
              <a:t> features</a:t>
            </a:r>
            <a:r>
              <a:rPr lang="en-US" sz="3600" dirty="0" smtClean="0">
                <a:solidFill>
                  <a:srgbClr val="66FF66"/>
                </a:solidFill>
              </a:rPr>
              <a:t/>
            </a:r>
            <a:br>
              <a:rPr lang="en-US" sz="3600" dirty="0" smtClean="0">
                <a:solidFill>
                  <a:srgbClr val="66FF66"/>
                </a:solidFill>
              </a:rPr>
            </a:br>
            <a:endParaRPr lang="ar-IQ" sz="3600" dirty="0">
              <a:solidFill>
                <a:srgbClr val="66FF6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 algn="l" rtl="0"/>
            <a:r>
              <a:rPr lang="en-US" sz="1600" dirty="0" smtClean="0"/>
              <a:t> </a:t>
            </a:r>
            <a:r>
              <a:rPr lang="en-US" sz="2400" dirty="0" smtClean="0"/>
              <a:t>Constitutional symptoms and signs (i.e., presence of a</a:t>
            </a:r>
          </a:p>
          <a:p>
            <a:pPr algn="l" rtl="0">
              <a:buNone/>
            </a:pPr>
            <a:r>
              <a:rPr lang="en-US" sz="2400" dirty="0" smtClean="0"/>
              <a:t>     fever)</a:t>
            </a:r>
          </a:p>
          <a:p>
            <a:pPr algn="l" rtl="0"/>
            <a:r>
              <a:rPr lang="en-US" sz="2400" dirty="0" smtClean="0"/>
              <a:t> </a:t>
            </a:r>
            <a:r>
              <a:rPr lang="en-US" sz="2400" dirty="0" err="1" smtClean="0"/>
              <a:t>Mucocutaneous</a:t>
            </a:r>
            <a:r>
              <a:rPr lang="en-US" sz="2400" dirty="0" smtClean="0"/>
              <a:t> (e.g., photosensitive and other </a:t>
            </a:r>
            <a:r>
              <a:rPr lang="en-US" sz="2400" dirty="0" err="1" smtClean="0"/>
              <a:t>cutaneous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    eruptions, alopecia, mucosal </a:t>
            </a:r>
            <a:r>
              <a:rPr lang="en-US" sz="2400" dirty="0" err="1" smtClean="0"/>
              <a:t>aphthous</a:t>
            </a:r>
            <a:r>
              <a:rPr lang="en-US" sz="2400" dirty="0" smtClean="0"/>
              <a:t> ulcers,</a:t>
            </a:r>
          </a:p>
          <a:p>
            <a:pPr algn="l" rtl="0">
              <a:buNone/>
            </a:pPr>
            <a:r>
              <a:rPr lang="en-US" sz="2400" dirty="0" smtClean="0"/>
              <a:t>     and </a:t>
            </a:r>
            <a:r>
              <a:rPr lang="en-US" sz="2400" dirty="0" err="1" smtClean="0"/>
              <a:t>Raynaud’s</a:t>
            </a:r>
            <a:r>
              <a:rPr lang="en-US" sz="2400" dirty="0" smtClean="0"/>
              <a:t> phenomenon)</a:t>
            </a:r>
          </a:p>
          <a:p>
            <a:pPr algn="l" rtl="0"/>
            <a:r>
              <a:rPr lang="en-US" sz="2400" dirty="0" smtClean="0"/>
              <a:t> Ocular (e.g., conjunctivitis, </a:t>
            </a:r>
            <a:r>
              <a:rPr lang="en-US" sz="2400" dirty="0" err="1" smtClean="0"/>
              <a:t>episcleritis</a:t>
            </a:r>
            <a:r>
              <a:rPr lang="en-US" sz="2400" dirty="0" smtClean="0"/>
              <a:t>, </a:t>
            </a:r>
            <a:r>
              <a:rPr lang="en-US" sz="2400" dirty="0" err="1" smtClean="0"/>
              <a:t>scleritis</a:t>
            </a:r>
            <a:r>
              <a:rPr lang="en-US" sz="2400" dirty="0" smtClean="0"/>
              <a:t>, and</a:t>
            </a:r>
          </a:p>
          <a:p>
            <a:pPr algn="l" rtl="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uveitis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 Renal (e.g., </a:t>
            </a:r>
            <a:r>
              <a:rPr lang="en-US" sz="2400" dirty="0" err="1" smtClean="0"/>
              <a:t>glomerulonephritis</a:t>
            </a:r>
            <a:r>
              <a:rPr lang="en-US" sz="2400" dirty="0" smtClean="0"/>
              <a:t>, renal tubular acidosis,</a:t>
            </a:r>
          </a:p>
          <a:p>
            <a:pPr algn="l" rtl="0">
              <a:buNone/>
            </a:pPr>
            <a:r>
              <a:rPr lang="en-US" sz="2400" dirty="0" smtClean="0"/>
              <a:t>     and </a:t>
            </a:r>
            <a:r>
              <a:rPr lang="en-US" sz="2400" dirty="0" err="1" smtClean="0"/>
              <a:t>nephrolithiasis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404664"/>
            <a:ext cx="7772400" cy="6453336"/>
          </a:xfrm>
        </p:spPr>
        <p:txBody>
          <a:bodyPr/>
          <a:lstStyle/>
          <a:p>
            <a:pPr algn="l" rtl="0"/>
            <a:r>
              <a:rPr lang="en-US" dirty="0" smtClean="0"/>
              <a:t> </a:t>
            </a:r>
            <a:r>
              <a:rPr lang="en-US" sz="2400" dirty="0" smtClean="0"/>
              <a:t>Neurologic (e.g., focal central and peripheral nerve</a:t>
            </a:r>
          </a:p>
          <a:p>
            <a:pPr algn="l" rtl="0">
              <a:buNone/>
            </a:pPr>
            <a:r>
              <a:rPr lang="en-US" sz="2400" dirty="0" smtClean="0"/>
              <a:t>disease, seizures, and cognitive and psychiatric disorders)</a:t>
            </a:r>
          </a:p>
          <a:p>
            <a:pPr algn="l" rtl="0"/>
            <a:r>
              <a:rPr lang="en-US" sz="2400" dirty="0" smtClean="0"/>
              <a:t> Pulmonary (e.g., nodules, infiltrates, interstitial fibrosis,</a:t>
            </a:r>
          </a:p>
          <a:p>
            <a:pPr algn="l" rtl="0">
              <a:buNone/>
            </a:pPr>
            <a:r>
              <a:rPr lang="en-US" sz="2400" dirty="0" smtClean="0"/>
              <a:t>pulmonary embolism and hypertension, alveolar</a:t>
            </a:r>
          </a:p>
          <a:p>
            <a:pPr algn="l" rtl="0">
              <a:buNone/>
            </a:pPr>
            <a:r>
              <a:rPr lang="en-US" sz="2400" dirty="0" smtClean="0"/>
              <a:t>hemorrhage, </a:t>
            </a:r>
            <a:r>
              <a:rPr lang="en-US" sz="2400" dirty="0" err="1" smtClean="0"/>
              <a:t>bronchiolitis</a:t>
            </a:r>
            <a:r>
              <a:rPr lang="en-US" sz="2400" dirty="0" smtClean="0"/>
              <a:t>, and </a:t>
            </a:r>
            <a:r>
              <a:rPr lang="en-US" sz="2400" dirty="0" err="1" smtClean="0"/>
              <a:t>pleuritis</a:t>
            </a:r>
            <a:r>
              <a:rPr lang="en-US" sz="2400" dirty="0" smtClean="0"/>
              <a:t>)</a:t>
            </a:r>
          </a:p>
          <a:p>
            <a:pPr algn="l" rtl="0"/>
            <a:r>
              <a:rPr lang="en-US" sz="2400" dirty="0" smtClean="0"/>
              <a:t> Gastrointestinal (e.g., inflammatory bowel disease and</a:t>
            </a:r>
          </a:p>
          <a:p>
            <a:pPr marL="0" indent="0" algn="l" rtl="0">
              <a:buNone/>
            </a:pPr>
            <a:r>
              <a:rPr lang="en-US" sz="2400" dirty="0" smtClean="0"/>
              <a:t>autoimmune liver disease)</a:t>
            </a:r>
          </a:p>
          <a:p>
            <a:pPr algn="l" rtl="0"/>
            <a:r>
              <a:rPr lang="en-US" sz="2400" dirty="0" smtClean="0"/>
              <a:t> Hematologic Anemia (e.g., anemia of “chronic disease” and hemolytic anemia) </a:t>
            </a:r>
            <a:r>
              <a:rPr lang="en-US" sz="2400" dirty="0" err="1" smtClean="0"/>
              <a:t>Leukopenia</a:t>
            </a:r>
            <a:r>
              <a:rPr lang="en-US" sz="2400" dirty="0" smtClean="0"/>
              <a:t> (e.g., </a:t>
            </a:r>
            <a:r>
              <a:rPr lang="en-US" sz="2400" dirty="0" err="1" smtClean="0"/>
              <a:t>neutropenia</a:t>
            </a:r>
            <a:r>
              <a:rPr lang="en-US" sz="2400" dirty="0" smtClean="0"/>
              <a:t> in </a:t>
            </a:r>
            <a:r>
              <a:rPr lang="en-US" sz="2400" dirty="0" err="1" smtClean="0"/>
              <a:t>Felty</a:t>
            </a:r>
            <a:r>
              <a:rPr lang="en-US" sz="2400" dirty="0" smtClean="0"/>
              <a:t> syndrome and </a:t>
            </a:r>
            <a:r>
              <a:rPr lang="en-US" sz="2400" dirty="0" err="1" smtClean="0"/>
              <a:t>lymphopenia</a:t>
            </a:r>
            <a:r>
              <a:rPr lang="en-US" sz="2400" dirty="0" smtClean="0"/>
              <a:t> in systemic lupus </a:t>
            </a:r>
            <a:r>
              <a:rPr lang="en-US" sz="2400" dirty="0" err="1" smtClean="0"/>
              <a:t>erythematosus</a:t>
            </a:r>
            <a:r>
              <a:rPr lang="en-US" sz="2400" dirty="0" smtClean="0"/>
              <a:t> (SLE) Thrombocytopenia (e.g., SLE with </a:t>
            </a:r>
            <a:r>
              <a:rPr lang="en-US" sz="2400" dirty="0" err="1" smtClean="0"/>
              <a:t>antiphospholipid</a:t>
            </a:r>
            <a:r>
              <a:rPr lang="en-US" sz="2400" dirty="0" smtClean="0"/>
              <a:t> antibodies)</a:t>
            </a:r>
          </a:p>
          <a:p>
            <a:pPr algn="l" rtl="0"/>
            <a:endParaRPr lang="ar-IQ" sz="2000" dirty="0" smtClean="0"/>
          </a:p>
          <a:p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9409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</a:rPr>
              <a:t>Relevant host factors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Age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Gender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Race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Occupational exposures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"/>
            </a:pPr>
            <a:r>
              <a:rPr lang="en-US" dirty="0" smtClean="0"/>
              <a:t> Family history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12704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</a:rPr>
              <a:t>Diagnosis and Evaluation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7715304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001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u="sng" dirty="0" smtClean="0">
                <a:solidFill>
                  <a:srgbClr val="002060"/>
                </a:solidFill>
              </a:rPr>
              <a:t>Investigation of Musculoskeletal  disease </a:t>
            </a:r>
            <a:endParaRPr lang="ar-IQ" sz="2700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568952" cy="5373216"/>
          </a:xfrm>
        </p:spPr>
        <p:txBody>
          <a:bodyPr/>
          <a:lstStyle/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Obtain relevant laboratory studies as indicated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Kidney and liver function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Complete blood count with leukocyte differential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Urinalysis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Erythrocyte sedimentation rate and C-reactive  protein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Thyroid function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Ã"/>
            </a:pPr>
            <a:r>
              <a:rPr lang="en-US" sz="2800" dirty="0" smtClean="0"/>
              <a:t> </a:t>
            </a:r>
            <a:r>
              <a:rPr lang="en-US" sz="2800" dirty="0" err="1" smtClean="0"/>
              <a:t>Autoantibodies</a:t>
            </a:r>
            <a:endParaRPr lang="en-US" sz="2800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INTRODUCTION TO RHEUMATOLOGY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29604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dirty="0" smtClean="0">
                <a:solidFill>
                  <a:srgbClr val="002060"/>
                </a:solidFill>
              </a:rPr>
              <a:t>Obtain and evaluate synovial fluid as indicated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 Check synovial fluid leukocyte cell count, Gram stain and culture, and polarized microscopy for crystals</a:t>
            </a:r>
          </a:p>
          <a:p>
            <a:pPr algn="l" rtl="0"/>
            <a:r>
              <a:rPr lang="en-US" sz="2800" dirty="0" smtClean="0"/>
              <a:t> White blood cell (WBC) count less than 200/mm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   (normal), greater than 2000/mm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(inflammatory), and greater than 100,000/mm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(presumptively septic)</a:t>
            </a:r>
          </a:p>
          <a:p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767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484784"/>
            <a:ext cx="295483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7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7800"/>
            <a:ext cx="4032448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7"/>
            <a:ext cx="360040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50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8012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</a:rPr>
              <a:t>Obtain relevant imaging studies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1600" b="1" dirty="0" smtClean="0"/>
              <a:t> </a:t>
            </a:r>
            <a:r>
              <a:rPr lang="en-US" sz="2400" b="1" dirty="0" smtClean="0"/>
              <a:t>Conventional radiography </a:t>
            </a:r>
            <a:r>
              <a:rPr lang="en-US" sz="2400" dirty="0" smtClean="0"/>
              <a:t>is the starting point in</a:t>
            </a:r>
          </a:p>
          <a:p>
            <a:pPr algn="l" rtl="0">
              <a:buNone/>
            </a:pPr>
            <a:r>
              <a:rPr lang="en-US" sz="2400" dirty="0" smtClean="0"/>
              <a:t>     imaging studies due to widespread availability, low</a:t>
            </a:r>
          </a:p>
          <a:p>
            <a:pPr algn="l" rtl="0">
              <a:buNone/>
            </a:pPr>
            <a:r>
              <a:rPr lang="en-US" sz="2400" dirty="0" smtClean="0"/>
              <a:t>     cost, and high resolution, but may reveal only nonspecific</a:t>
            </a:r>
          </a:p>
          <a:p>
            <a:pPr algn="l" rtl="0">
              <a:buNone/>
            </a:pPr>
            <a:r>
              <a:rPr lang="en-US" sz="2400" dirty="0" smtClean="0"/>
              <a:t>     soft tissue swelling in early inflammatory disease</a:t>
            </a:r>
          </a:p>
          <a:p>
            <a:pPr algn="l" rtl="0"/>
            <a:r>
              <a:rPr lang="en-US" sz="2400" dirty="0" smtClean="0"/>
              <a:t> </a:t>
            </a:r>
            <a:r>
              <a:rPr lang="en-US" sz="2400" b="1" dirty="0" smtClean="0"/>
              <a:t>Computed tomography (CT</a:t>
            </a:r>
            <a:r>
              <a:rPr lang="en-US" sz="2400" dirty="0" smtClean="0"/>
              <a:t>) is widely available and</a:t>
            </a:r>
          </a:p>
          <a:p>
            <a:pPr algn="l" rtl="0">
              <a:buNone/>
            </a:pPr>
            <a:r>
              <a:rPr lang="en-US" sz="2400" dirty="0" smtClean="0"/>
              <a:t>    a good choice for assessment of the spine and pulmonary</a:t>
            </a:r>
          </a:p>
          <a:p>
            <a:pPr algn="l" rtl="0">
              <a:buNone/>
            </a:pPr>
            <a:r>
              <a:rPr lang="en-US" sz="2400" dirty="0" smtClean="0"/>
              <a:t>    parenchyma</a:t>
            </a:r>
          </a:p>
          <a:p>
            <a:pPr algn="l" rtl="0"/>
            <a:r>
              <a:rPr lang="en-US" sz="2400" dirty="0" smtClean="0"/>
              <a:t> </a:t>
            </a:r>
            <a:r>
              <a:rPr lang="en-US" sz="2400" b="1" dirty="0" smtClean="0"/>
              <a:t>Magnetic resonance imaging (MRI) </a:t>
            </a:r>
            <a:r>
              <a:rPr lang="en-US" sz="2400" dirty="0" smtClean="0"/>
              <a:t>has replaced CT</a:t>
            </a:r>
          </a:p>
          <a:p>
            <a:pPr algn="l" rtl="0">
              <a:buNone/>
            </a:pPr>
            <a:r>
              <a:rPr lang="en-US" sz="2400" dirty="0" smtClean="0"/>
              <a:t>     in many situations (e.g., disc herniation, sacroiliac</a:t>
            </a:r>
          </a:p>
          <a:p>
            <a:pPr algn="l" rtl="0">
              <a:buNone/>
            </a:pPr>
            <a:r>
              <a:rPr lang="en-US" sz="2400" dirty="0" smtClean="0"/>
              <a:t>     joints, </a:t>
            </a:r>
            <a:r>
              <a:rPr lang="en-US" sz="2400" dirty="0" err="1" smtClean="0"/>
              <a:t>osteonecrosis</a:t>
            </a:r>
            <a:r>
              <a:rPr lang="en-US" sz="2400" dirty="0" smtClean="0"/>
              <a:t>, and </a:t>
            </a:r>
            <a:r>
              <a:rPr lang="en-US" sz="2400" dirty="0" err="1" smtClean="0"/>
              <a:t>synovitis</a:t>
            </a:r>
            <a:r>
              <a:rPr lang="en-US" sz="2400" dirty="0" smtClean="0"/>
              <a:t>)</a:t>
            </a:r>
          </a:p>
          <a:p>
            <a:pPr algn="l" rtl="0"/>
            <a:endParaRPr lang="ar-IQ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428604"/>
            <a:ext cx="7772400" cy="5667396"/>
          </a:xfrm>
        </p:spPr>
        <p:txBody>
          <a:bodyPr/>
          <a:lstStyle/>
          <a:p>
            <a:pPr algn="l" rtl="0"/>
            <a:r>
              <a:rPr lang="en-US" dirty="0" smtClean="0"/>
              <a:t> </a:t>
            </a:r>
            <a:r>
              <a:rPr lang="en-US" sz="2800" b="1" dirty="0" err="1" smtClean="0"/>
              <a:t>Arthrography</a:t>
            </a:r>
            <a:r>
              <a:rPr lang="en-US" sz="2800" dirty="0" smtClean="0"/>
              <a:t> (e.g., evaluation for rotator cuff tears)</a:t>
            </a:r>
          </a:p>
          <a:p>
            <a:pPr algn="l" rtl="0"/>
            <a:r>
              <a:rPr lang="en-US" sz="2800" dirty="0" smtClean="0"/>
              <a:t> </a:t>
            </a:r>
            <a:r>
              <a:rPr lang="en-US" sz="2800" b="1" dirty="0" smtClean="0"/>
              <a:t>Angiography</a:t>
            </a:r>
            <a:r>
              <a:rPr lang="en-US" sz="2800" dirty="0" smtClean="0"/>
              <a:t> (e.g., evaluation for </a:t>
            </a:r>
            <a:r>
              <a:rPr lang="en-US" sz="2800" dirty="0" err="1" smtClean="0"/>
              <a:t>vasculitis</a:t>
            </a:r>
            <a:r>
              <a:rPr lang="en-US" sz="2800" dirty="0" smtClean="0"/>
              <a:t>)</a:t>
            </a:r>
          </a:p>
          <a:p>
            <a:pPr algn="l" rtl="0"/>
            <a:r>
              <a:rPr lang="en-US" sz="2800" dirty="0" smtClean="0"/>
              <a:t> Both mechanical and inflammatory joint disease cause increased tracer uptake so that nuclear medicine scans have a limited role in the evaluation of arthritis</a:t>
            </a:r>
          </a:p>
          <a:p>
            <a:pPr algn="l" rtl="0"/>
            <a:r>
              <a:rPr lang="en-US" sz="2800" dirty="0" smtClean="0"/>
              <a:t> </a:t>
            </a:r>
            <a:r>
              <a:rPr lang="en-US" sz="2800" b="1" dirty="0" smtClean="0"/>
              <a:t>Ultrasound</a:t>
            </a:r>
            <a:r>
              <a:rPr lang="en-US" sz="2800" dirty="0" smtClean="0"/>
              <a:t> is useful in differentiating </a:t>
            </a:r>
            <a:r>
              <a:rPr lang="en-US" sz="2800" dirty="0" err="1" smtClean="0"/>
              <a:t>thrombophlebitis</a:t>
            </a:r>
            <a:r>
              <a:rPr lang="en-US" sz="2800" dirty="0" smtClean="0"/>
              <a:t> from </a:t>
            </a:r>
            <a:r>
              <a:rPr lang="en-US" sz="2800" dirty="0" err="1" smtClean="0"/>
              <a:t>pseudothrombophlebitis</a:t>
            </a:r>
            <a:r>
              <a:rPr lang="en-US" sz="2800" dirty="0" smtClean="0"/>
              <a:t> (ruptured Baker cyst), with an expanding role in the assessment of </a:t>
            </a:r>
            <a:r>
              <a:rPr lang="en-US" sz="2800" dirty="0" err="1" smtClean="0"/>
              <a:t>synovitis</a:t>
            </a:r>
            <a:r>
              <a:rPr lang="en-US" sz="2800" dirty="0" smtClean="0"/>
              <a:t> and erosive joint disease</a:t>
            </a:r>
          </a:p>
          <a:p>
            <a:pPr algn="l" rtl="0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01042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Dual energy X-ray absorptiometry (DXA)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Bone mineral density (BMD) measurements play a key role in the diagnosis and management of osteoporosis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92175"/>
            <a:ext cx="8229600" cy="433387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3556" name="Picture 4" descr="195F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>
                <a:latin typeface="+mn-lt"/>
                <a:ea typeface="+mn-ea"/>
                <a:cs typeface="+mn-cs"/>
              </a:rPr>
              <a:t>What is </a:t>
            </a:r>
            <a:r>
              <a:rPr lang="en-US" sz="3600" b="1" dirty="0" smtClean="0">
                <a:latin typeface="+mn-lt"/>
                <a:ea typeface="+mn-ea"/>
                <a:cs typeface="+mn-cs"/>
              </a:rPr>
              <a:t>Rheumatology</a:t>
            </a:r>
            <a:endParaRPr lang="en-US" sz="3600" b="1" dirty="0">
              <a:latin typeface="+mn-lt"/>
              <a:ea typeface="+mn-ea"/>
              <a:cs typeface="+mn-cs"/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science devoted to the study of rheumatic diseases and musculoskeletal disorders.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124744"/>
            <a:ext cx="7772400" cy="4971256"/>
          </a:xfrm>
        </p:spPr>
        <p:txBody>
          <a:bodyPr>
            <a:normAutofit/>
          </a:bodyPr>
          <a:lstStyle/>
          <a:p>
            <a:pPr algn="l" rtl="0"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/>
              <a:t>Approximately 30% of the U.S. population has arthritis and/or back pain.</a:t>
            </a:r>
          </a:p>
          <a:p>
            <a:pPr algn="l" rtl="0"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/>
              <a:t>One out of every five office visits to a primary care provider and 10% of all surgeries are for a musculoskeletal problem.</a:t>
            </a:r>
          </a:p>
          <a:p>
            <a:pPr algn="l" rtl="0"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/>
              <a:t>Arthritis/back pain is the second leading cause of acute disability, the number one cause of chronic </a:t>
            </a:r>
            <a:r>
              <a:rPr lang="en-US" sz="2800" dirty="0" smtClean="0"/>
              <a:t>disability.  </a:t>
            </a:r>
            <a:endParaRPr lang="en-US" sz="2800" dirty="0"/>
          </a:p>
          <a:p>
            <a:pPr algn="l" rtl="0">
              <a:buClr>
                <a:srgbClr val="00B0F0"/>
              </a:buClr>
              <a:buFont typeface="Perpetua" pitchFamily="18" charset="0"/>
              <a:buChar char="*"/>
            </a:pPr>
            <a:r>
              <a:rPr lang="en-US" sz="2800" dirty="0" smtClean="0"/>
              <a:t>Most common </a:t>
            </a:r>
            <a:r>
              <a:rPr lang="en-US" sz="2800" dirty="0"/>
              <a:t>reason for social security disability payments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33800"/>
            <a:ext cx="25908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 rtl="0">
              <a:lnSpc>
                <a:spcPct val="80000"/>
              </a:lnSpc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</a:rPr>
              <a:t>Sutures	</a:t>
            </a:r>
          </a:p>
          <a:p>
            <a:pPr marL="457200" indent="-457200" algn="l" rtl="0">
              <a:lnSpc>
                <a:spcPct val="80000"/>
              </a:lnSpc>
              <a:buAutoNum type="alphaUcPeriod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B. Syndesmosis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3733800"/>
            <a:ext cx="2519370" cy="2409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 rtl="0">
              <a:lnSpc>
                <a:spcPct val="80000"/>
              </a:lnSpc>
              <a:buAutoNum type="alphaUcPeriod"/>
            </a:pPr>
            <a:r>
              <a:rPr lang="en-US" sz="2000" b="1" dirty="0" smtClean="0">
                <a:solidFill>
                  <a:schemeClr val="tx1"/>
                </a:solidFill>
              </a:rPr>
              <a:t>Pri. Cart. joints                  </a:t>
            </a:r>
          </a:p>
          <a:p>
            <a:pPr marL="457200" indent="-457200" algn="l" rtl="0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 (</a:t>
            </a:r>
            <a:r>
              <a:rPr lang="en-US" sz="2000" b="1" i="1" dirty="0" smtClean="0">
                <a:solidFill>
                  <a:schemeClr val="tx1"/>
                </a:solidFill>
              </a:rPr>
              <a:t>Synchondrosis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</a:t>
            </a:r>
          </a:p>
          <a:p>
            <a:pPr algn="l" rtl="0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B.   Sec.cart. Joints   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(</a:t>
            </a:r>
            <a:r>
              <a:rPr lang="en-US" sz="2000" b="1" i="1" dirty="0" err="1" smtClean="0">
                <a:solidFill>
                  <a:schemeClr val="tx1"/>
                </a:solidFill>
              </a:rPr>
              <a:t>Symphysis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429000"/>
            <a:ext cx="25146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1.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Plane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2.  Hinge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3.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Pivot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4.  Bicondylar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5.  Saddle</a:t>
            </a:r>
            <a:r>
              <a:rPr lang="en-US" sz="2400" dirty="0" smtClean="0">
                <a:solidFill>
                  <a:srgbClr val="0070C0"/>
                </a:solidFill>
              </a:rPr>
              <a:t>	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6.  Ball and socket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1905000"/>
            <a:ext cx="2351856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Synovial</a:t>
            </a:r>
          </a:p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Freely movable</a:t>
            </a:r>
          </a:p>
          <a:p>
            <a:pPr algn="ctr" rtl="0"/>
            <a:r>
              <a:rPr lang="en-US" sz="3200" b="1" dirty="0" smtClean="0">
                <a:solidFill>
                  <a:srgbClr val="0070C0"/>
                </a:solidFill>
              </a:rPr>
              <a:t>(</a:t>
            </a:r>
            <a:r>
              <a:rPr lang="en-US" sz="3200" b="1" i="1" dirty="0" err="1" smtClean="0">
                <a:solidFill>
                  <a:srgbClr val="0070C0"/>
                </a:solidFill>
              </a:rPr>
              <a:t>Diarthrosis</a:t>
            </a:r>
            <a:r>
              <a:rPr lang="en-US" sz="3200" b="1" i="1" dirty="0" smtClean="0">
                <a:solidFill>
                  <a:srgbClr val="0070C0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1905000"/>
            <a:ext cx="2209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Cartilaginous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Slightly movable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i="1" dirty="0" err="1" smtClean="0">
                <a:solidFill>
                  <a:srgbClr val="0070C0"/>
                </a:solidFill>
              </a:rPr>
              <a:t>Amphiarthrosis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828800"/>
            <a:ext cx="2133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Fibrous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Fixed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i="1" dirty="0" err="1" smtClean="0">
                <a:solidFill>
                  <a:srgbClr val="0070C0"/>
                </a:solidFill>
              </a:rPr>
              <a:t>Synarthrosis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28600"/>
            <a:ext cx="426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i="1" dirty="0" smtClean="0">
                <a:solidFill>
                  <a:srgbClr val="0070C0"/>
                </a:solidFill>
              </a:rPr>
              <a:t>Classification of Joints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33600" y="1371600"/>
            <a:ext cx="2057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1447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53000" y="13716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19200" y="32004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5800" y="3048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39000" y="3200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acroiliac Joint"/>
          <p:cNvPicPr>
            <a:picLocks noChangeAspect="1" noChangeArrowheads="1"/>
          </p:cNvPicPr>
          <p:nvPr/>
        </p:nvPicPr>
        <p:blipFill>
          <a:blip r:embed="rId2" cstate="print"/>
          <a:srcRect l="10667" t="8000" r="12000" b="10667"/>
          <a:stretch>
            <a:fillRect/>
          </a:stretch>
        </p:blipFill>
        <p:spPr bwMode="auto">
          <a:xfrm>
            <a:off x="4000496" y="4343400"/>
            <a:ext cx="2357453" cy="2324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857256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SYNDESMOSIS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4582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Fibrous connection between bones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38914" name="Picture 2" descr="http://www.pc.maricopa.edu/Biology/pfinkenstadt/BIO201/201LessonBuilder/UnitThree/Joints/syndesmosis.jpg"/>
          <p:cNvPicPr>
            <a:picLocks noChangeAspect="1" noChangeArrowheads="1"/>
          </p:cNvPicPr>
          <p:nvPr/>
        </p:nvPicPr>
        <p:blipFill>
          <a:blip r:embed="rId3" cstate="print"/>
          <a:srcRect t="2941"/>
          <a:stretch>
            <a:fillRect/>
          </a:stretch>
        </p:blipFill>
        <p:spPr bwMode="auto">
          <a:xfrm>
            <a:off x="5687638" y="1143000"/>
            <a:ext cx="3456362" cy="251460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4038600"/>
            <a:ext cx="2609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CARTILAGINOUS JOINT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3986210" cy="48768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1. </a:t>
            </a:r>
            <a:r>
              <a:rPr lang="en-US" sz="2400" u="sng" dirty="0" smtClean="0"/>
              <a:t>Primary Cartilaginous Joint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Also called as synchondrosis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6168"/>
            <a:ext cx="45117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6327"/>
          <a:stretch>
            <a:fillRect/>
          </a:stretch>
        </p:blipFill>
        <p:spPr bwMode="auto">
          <a:xfrm>
            <a:off x="4143372" y="1071546"/>
            <a:ext cx="461847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CARTILAGINOUS JOINT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4191000" cy="4953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2. Secondary Cartilaginous Joints</a:t>
            </a:r>
            <a:endParaRPr lang="en-US" sz="2800" b="1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Also called as  </a:t>
            </a:r>
            <a:r>
              <a:rPr lang="en-US" dirty="0" err="1" smtClean="0"/>
              <a:t>symphysis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0178" name="AutoShape 2" descr="mk:@MSITStore:C:\Users\damodar\Desktop\MySyncUPFiles\poonam's%20dept%20note\BOOKS\Gray's%20Anatomy%20-%2040th%20Ed.chm::/05/978-0-443-06684-9&amp;eid=4-u1.0-b978-0-443-06684-9..50013-5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SYNOVIAL JOINT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514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Most evolved joint.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Freely </a:t>
            </a:r>
          </a:p>
          <a:p>
            <a:pPr algn="l" rtl="0">
              <a:buNone/>
            </a:pPr>
            <a:r>
              <a:rPr lang="en-US" dirty="0" smtClean="0"/>
              <a:t>    movable joint.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Possess a   joint cavity  that consists of synovial</a:t>
            </a:r>
          </a:p>
          <a:p>
            <a:pPr algn="l" rtl="0">
              <a:buNone/>
            </a:pPr>
            <a:r>
              <a:rPr lang="en-US" dirty="0" smtClean="0"/>
              <a:t>     fluid.</a:t>
            </a:r>
            <a:endParaRPr lang="en-US" dirty="0"/>
          </a:p>
        </p:txBody>
      </p:sp>
      <p:pic>
        <p:nvPicPr>
          <p:cNvPr id="21506" name="Picture 2" descr="http://www.rci.rutgers.edu/~uzwiak/AnatPhys/APFallLect11_files/image006.jpg"/>
          <p:cNvPicPr>
            <a:picLocks noChangeAspect="1" noChangeArrowheads="1"/>
          </p:cNvPicPr>
          <p:nvPr/>
        </p:nvPicPr>
        <p:blipFill>
          <a:blip r:embed="rId3" cstate="print"/>
          <a:srcRect t="3524"/>
          <a:stretch>
            <a:fillRect/>
          </a:stretch>
        </p:blipFill>
        <p:spPr bwMode="auto">
          <a:xfrm>
            <a:off x="3581400" y="1752600"/>
            <a:ext cx="537088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394</TotalTime>
  <Words>942</Words>
  <Application>Microsoft Office PowerPoint</Application>
  <PresentationFormat>On-screen Show (4:3)</PresentationFormat>
  <Paragraphs>144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The  rhrumatological lectures  schedule for 5th year 2023-2024   </vt:lpstr>
      <vt:lpstr>INTRODUCTION TO RHEUMATOLOGY</vt:lpstr>
      <vt:lpstr>PowerPoint Presentation</vt:lpstr>
      <vt:lpstr>PowerPoint Presentation</vt:lpstr>
      <vt:lpstr>PowerPoint Presentation</vt:lpstr>
      <vt:lpstr>SYNDESMOSIS</vt:lpstr>
      <vt:lpstr>CARTILAGINOUS JOINT  </vt:lpstr>
      <vt:lpstr>CARTILAGINOUS JOINT   </vt:lpstr>
      <vt:lpstr>SYNOVIAL JOINT</vt:lpstr>
      <vt:lpstr>Approach to the Patient with Joint Symptoms </vt:lpstr>
      <vt:lpstr>Features that suggest an articular process </vt:lpstr>
      <vt:lpstr>Features that suggest an inflammatory process  </vt:lpstr>
      <vt:lpstr>Relevant patterns of joint involvement </vt:lpstr>
      <vt:lpstr>Relevant extra-articular features </vt:lpstr>
      <vt:lpstr>PowerPoint Presentation</vt:lpstr>
      <vt:lpstr>Relevant host factors </vt:lpstr>
      <vt:lpstr>Diagnosis and Evaluation </vt:lpstr>
      <vt:lpstr>PowerPoint Presentation</vt:lpstr>
      <vt:lpstr>        Investigation of Musculoskeletal  disease </vt:lpstr>
      <vt:lpstr>Obtain and evaluate synovial fluid as indicated </vt:lpstr>
      <vt:lpstr>PowerPoint Presentation</vt:lpstr>
      <vt:lpstr>PowerPoint Presentation</vt:lpstr>
      <vt:lpstr>Obtain relevant imaging studies </vt:lpstr>
      <vt:lpstr>PowerPoint Presentation</vt:lpstr>
      <vt:lpstr>Dual energy X-ray absorptiometry (DXA) </vt:lpstr>
      <vt:lpstr>PowerPoint Presentation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أسعد للحاسبات</dc:creator>
  <cp:lastModifiedBy>lenovo</cp:lastModifiedBy>
  <cp:revision>77</cp:revision>
  <dcterms:created xsi:type="dcterms:W3CDTF">2015-10-04T19:34:31Z</dcterms:created>
  <dcterms:modified xsi:type="dcterms:W3CDTF">2023-09-21T07:46:40Z</dcterms:modified>
</cp:coreProperties>
</file>